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29"/>
  </p:notesMasterIdLst>
  <p:sldIdLst>
    <p:sldId id="272" r:id="rId2"/>
    <p:sldId id="265" r:id="rId3"/>
    <p:sldId id="258" r:id="rId4"/>
    <p:sldId id="259" r:id="rId5"/>
    <p:sldId id="260" r:id="rId6"/>
    <p:sldId id="264" r:id="rId7"/>
    <p:sldId id="266" r:id="rId8"/>
    <p:sldId id="275" r:id="rId9"/>
    <p:sldId id="276" r:id="rId10"/>
    <p:sldId id="261" r:id="rId11"/>
    <p:sldId id="262" r:id="rId12"/>
    <p:sldId id="263" r:id="rId13"/>
    <p:sldId id="274" r:id="rId14"/>
    <p:sldId id="286" r:id="rId15"/>
    <p:sldId id="267" r:id="rId16"/>
    <p:sldId id="268" r:id="rId17"/>
    <p:sldId id="269" r:id="rId18"/>
    <p:sldId id="270" r:id="rId19"/>
    <p:sldId id="282" r:id="rId20"/>
    <p:sldId id="283" r:id="rId21"/>
    <p:sldId id="284" r:id="rId22"/>
    <p:sldId id="285" r:id="rId23"/>
    <p:sldId id="278" r:id="rId24"/>
    <p:sldId id="279" r:id="rId25"/>
    <p:sldId id="280" r:id="rId26"/>
    <p:sldId id="287" r:id="rId27"/>
    <p:sldId id="288" r:id="rId2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5BA2F-24DA-48A1-A054-B501F2D59996}" type="datetimeFigureOut">
              <a:rPr lang="el-GR" smtClean="0"/>
              <a:pPr/>
              <a:t>18/07/2020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F94EC-4337-4328-B9FF-2AAB5A6C6E40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C8B58A-3529-409D-91C9-21ADF3734481}" type="slidenum">
              <a:rPr lang="el-GR"/>
              <a:pPr/>
              <a:t>8</a:t>
            </a:fld>
            <a:endParaRPr lang="el-GR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- Στρογγυλεμένο ορθογώνιο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- Τίτλος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0" name="19 - Υπότιτλος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18/07/2020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11" name="1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18/07/2020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18/07/2020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Τίτλος και 4 Αντικεί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0DAA3FE-341C-42DF-8055-1BEFE6C86C81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18/07/2020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υλεμένο ορθογώνιο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18/07/2020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18/07/2020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18/07/2020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18/07/2020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18/07/2020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18/07/2020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- Στρογγύλεμα μίας γωνίας ορθογωνίου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42CEA3-3058-4D43-AE35-B3DA76CB4003}" type="datetimeFigureOut">
              <a:rPr lang="el-GR" smtClean="0"/>
              <a:pPr/>
              <a:t>18/07/2020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Στρογγυλεμένο ορθογώνιο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- Στρογγυλεμένο ορθογώνιο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- Θέση τίτλου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342CEA3-3058-4D43-AE35-B3DA76CB4003}" type="datetimeFigureOut">
              <a:rPr lang="el-GR" smtClean="0"/>
              <a:pPr/>
              <a:t>18/07/2020</a:t>
            </a:fld>
            <a:endParaRPr lang="el-GR"/>
          </a:p>
        </p:txBody>
      </p:sp>
      <p:sp>
        <p:nvSpPr>
          <p:cNvPr id="18" name="1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png"/><Relationship Id="rId7" Type="http://schemas.openxmlformats.org/officeDocument/2006/relationships/image" Target="../media/image29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10" Type="http://schemas.openxmlformats.org/officeDocument/2006/relationships/image" Target="../media/image32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/>
          <a:lstStyle/>
          <a:p>
            <a:r>
              <a:rPr lang="el-GR" b="1" dirty="0"/>
              <a:t>Ε ν έ ρ γ ε ι α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502920" y="1071546"/>
            <a:ext cx="8183880" cy="4756036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l-GR" sz="2800" dirty="0"/>
              <a:t> </a:t>
            </a:r>
            <a:r>
              <a:rPr lang="el-GR" sz="2800" b="1" dirty="0"/>
              <a:t>είναι πολύτιμη</a:t>
            </a:r>
          </a:p>
          <a:p>
            <a:pPr algn="r">
              <a:lnSpc>
                <a:spcPct val="90000"/>
              </a:lnSpc>
            </a:pPr>
            <a:endParaRPr lang="el-GR" sz="2800" b="1" dirty="0"/>
          </a:p>
          <a:p>
            <a:pPr algn="r">
              <a:lnSpc>
                <a:spcPct val="90000"/>
              </a:lnSpc>
            </a:pPr>
            <a:r>
              <a:rPr lang="el-GR" sz="2800" b="1" dirty="0"/>
              <a:t>έχει πολλά πρόσωπα</a:t>
            </a:r>
          </a:p>
          <a:p>
            <a:pPr algn="r">
              <a:lnSpc>
                <a:spcPct val="90000"/>
              </a:lnSpc>
            </a:pPr>
            <a:endParaRPr lang="el-GR" sz="2800" b="1" dirty="0"/>
          </a:p>
          <a:p>
            <a:pPr algn="r">
              <a:lnSpc>
                <a:spcPct val="90000"/>
              </a:lnSpc>
            </a:pPr>
            <a:r>
              <a:rPr lang="el-GR" sz="2800" b="1" dirty="0"/>
              <a:t>αλλάζει συνεχώς μορφή</a:t>
            </a:r>
          </a:p>
          <a:p>
            <a:pPr algn="r">
              <a:lnSpc>
                <a:spcPct val="90000"/>
              </a:lnSpc>
            </a:pPr>
            <a:endParaRPr lang="el-GR" sz="2800" b="1" dirty="0"/>
          </a:p>
          <a:p>
            <a:pPr algn="r">
              <a:lnSpc>
                <a:spcPct val="90000"/>
              </a:lnSpc>
            </a:pPr>
            <a:r>
              <a:rPr lang="el-GR" sz="2800" b="1" dirty="0"/>
              <a:t>προέρχεται από πολλές πηγές</a:t>
            </a:r>
          </a:p>
          <a:p>
            <a:pPr algn="r">
              <a:lnSpc>
                <a:spcPct val="90000"/>
              </a:lnSpc>
            </a:pPr>
            <a:endParaRPr lang="el-GR" sz="2800" b="1" dirty="0"/>
          </a:p>
          <a:p>
            <a:pPr algn="r">
              <a:lnSpc>
                <a:spcPct val="90000"/>
              </a:lnSpc>
            </a:pPr>
            <a:r>
              <a:rPr lang="el-GR" sz="2800" b="1" dirty="0"/>
              <a:t>είναι περιορισμένη και χρειάζεται οικονομία</a:t>
            </a:r>
          </a:p>
          <a:p>
            <a:pPr>
              <a:lnSpc>
                <a:spcPct val="90000"/>
              </a:lnSpc>
              <a:buFontTx/>
              <a:buNone/>
            </a:pPr>
            <a:endParaRPr lang="el-GR" sz="2800" dirty="0"/>
          </a:p>
          <a:p>
            <a:pPr>
              <a:lnSpc>
                <a:spcPct val="90000"/>
              </a:lnSpc>
            </a:pPr>
            <a:endParaRPr lang="el-GR" sz="2800" dirty="0"/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 flipH="1">
            <a:off x="4876800" y="17526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utoUpdateAnimBg="0"/>
      <p:bldP spid="2051" grpId="0" build="p" autoUpdateAnimBg="0"/>
      <p:bldP spid="2053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Κινητική Ενέργει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785057"/>
            <a:ext cx="8215370" cy="5572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Δυναμική Ενέργει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281336"/>
            <a:ext cx="8358246" cy="49337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Χημική Ενέργει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428605"/>
            <a:ext cx="7715304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D:\Ε_Θ\ηλεκτρικές συσκευέ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608287"/>
            <a:ext cx="2243126" cy="2320779"/>
          </a:xfrm>
          <a:prstGeom prst="rect">
            <a:avLst/>
          </a:prstGeom>
          <a:noFill/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895600" y="285728"/>
            <a:ext cx="38862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4000" b="1" dirty="0"/>
              <a:t>ΕΦΑΡΜΟΓΕΣ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4876800" y="1079665"/>
            <a:ext cx="449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/>
              <a:t>ΗΛΕΚΤΡΙΚΗΣ ΕΝΕΡΓΕΙΑΣ</a:t>
            </a:r>
          </a:p>
        </p:txBody>
      </p:sp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914400" y="1079665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 dirty="0"/>
              <a:t>ΗΛΙΑΚΗΣ ΕΝΕΡΓΕΙΑΣ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642910" y="1887703"/>
            <a:ext cx="4602190" cy="1720848"/>
            <a:chOff x="144" y="941"/>
            <a:chExt cx="3160" cy="1219"/>
          </a:xfrm>
        </p:grpSpPr>
        <p:pic>
          <p:nvPicPr>
            <p:cNvPr id="2058" name="Picture 10" descr="A:\ηλ. αυτοκίνητο 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4" y="960"/>
              <a:ext cx="1488" cy="1200"/>
            </a:xfrm>
            <a:prstGeom prst="rect">
              <a:avLst/>
            </a:prstGeom>
            <a:noFill/>
          </p:spPr>
        </p:pic>
        <p:pic>
          <p:nvPicPr>
            <p:cNvPr id="2059" name="Picture 11" descr="A:\eartharrays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4" y="941"/>
              <a:ext cx="1480" cy="1184"/>
            </a:xfrm>
            <a:prstGeom prst="rect">
              <a:avLst/>
            </a:prstGeom>
            <a:noFill/>
          </p:spPr>
        </p:pic>
      </p:grp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514600" y="4038600"/>
            <a:ext cx="403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/>
              <a:t>ΑΙΟΛΙΚΗΣ ΕΝΕΡΓΕΙΑΣ</a:t>
            </a:r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785786" y="4429132"/>
            <a:ext cx="7569200" cy="2000264"/>
            <a:chOff x="624" y="2832"/>
            <a:chExt cx="4768" cy="1344"/>
          </a:xfrm>
        </p:grpSpPr>
        <p:pic>
          <p:nvPicPr>
            <p:cNvPr id="2063" name="Picture 15" descr="A:\ανεμόμυλος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" y="2880"/>
              <a:ext cx="1284" cy="1296"/>
            </a:xfrm>
            <a:prstGeom prst="rect">
              <a:avLst/>
            </a:prstGeom>
            <a:noFill/>
          </p:spPr>
        </p:pic>
        <p:pic>
          <p:nvPicPr>
            <p:cNvPr id="2064" name="Picture 16" descr="A:\windturb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2" y="2880"/>
              <a:ext cx="1091" cy="1296"/>
            </a:xfrm>
            <a:prstGeom prst="rect">
              <a:avLst/>
            </a:prstGeom>
            <a:noFill/>
          </p:spPr>
        </p:pic>
        <p:pic>
          <p:nvPicPr>
            <p:cNvPr id="2065" name="Picture 17" descr="D:\Ι-Μ\ιστιοφόρο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68" y="2832"/>
              <a:ext cx="1024" cy="129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utoUpdateAnimBg="0"/>
      <p:bldP spid="2056" grpId="0" autoUpdateAnimBg="0"/>
      <p:bldP spid="2057" grpId="0" autoUpdateAnimBg="0"/>
      <p:bldP spid="2062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9" name="Line 31"/>
          <p:cNvSpPr>
            <a:spLocks noChangeShapeType="1"/>
          </p:cNvSpPr>
          <p:nvPr/>
        </p:nvSpPr>
        <p:spPr bwMode="auto">
          <a:xfrm>
            <a:off x="2057400" y="3124200"/>
            <a:ext cx="8382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073" name="Line 25"/>
          <p:cNvSpPr>
            <a:spLocks noChangeShapeType="1"/>
          </p:cNvSpPr>
          <p:nvPr/>
        </p:nvSpPr>
        <p:spPr bwMode="auto">
          <a:xfrm>
            <a:off x="1981200" y="3124200"/>
            <a:ext cx="9906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080" name="Rectangle 32"/>
          <p:cNvSpPr>
            <a:spLocks noChangeArrowheads="1"/>
          </p:cNvSpPr>
          <p:nvPr/>
        </p:nvSpPr>
        <p:spPr bwMode="auto">
          <a:xfrm>
            <a:off x="685800" y="3048000"/>
            <a:ext cx="1828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sp>
        <p:nvSpPr>
          <p:cNvPr id="2081" name="Line 33"/>
          <p:cNvSpPr>
            <a:spLocks noChangeShapeType="1"/>
          </p:cNvSpPr>
          <p:nvPr/>
        </p:nvSpPr>
        <p:spPr bwMode="auto">
          <a:xfrm>
            <a:off x="1143000" y="3429000"/>
            <a:ext cx="9144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sp>
        <p:nvSpPr>
          <p:cNvPr id="2082" name="AutoShape 34"/>
          <p:cNvSpPr>
            <a:spLocks noChangeArrowheads="1"/>
          </p:cNvSpPr>
          <p:nvPr/>
        </p:nvSpPr>
        <p:spPr bwMode="auto">
          <a:xfrm>
            <a:off x="1905000" y="5791200"/>
            <a:ext cx="1066800" cy="76200"/>
          </a:xfrm>
          <a:prstGeom prst="notchedRightArrow">
            <a:avLst>
              <a:gd name="adj1" fmla="val 50000"/>
              <a:gd name="adj2" fmla="val 35000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l-GR"/>
          </a:p>
        </p:txBody>
      </p:sp>
      <p:grpSp>
        <p:nvGrpSpPr>
          <p:cNvPr id="2" name="Group 70"/>
          <p:cNvGrpSpPr>
            <a:grpSpLocks/>
          </p:cNvGrpSpPr>
          <p:nvPr/>
        </p:nvGrpSpPr>
        <p:grpSpPr bwMode="auto">
          <a:xfrm>
            <a:off x="428596" y="928670"/>
            <a:ext cx="3857652" cy="2052000"/>
            <a:chOff x="0" y="144"/>
            <a:chExt cx="2880" cy="1981"/>
          </a:xfrm>
        </p:grpSpPr>
        <p:grpSp>
          <p:nvGrpSpPr>
            <p:cNvPr id="3" name="Group 20"/>
            <p:cNvGrpSpPr>
              <a:grpSpLocks/>
            </p:cNvGrpSpPr>
            <p:nvPr/>
          </p:nvGrpSpPr>
          <p:grpSpPr bwMode="auto">
            <a:xfrm>
              <a:off x="0" y="144"/>
              <a:ext cx="2395" cy="1536"/>
              <a:chOff x="341" y="144"/>
              <a:chExt cx="3691" cy="2337"/>
            </a:xfrm>
          </p:grpSpPr>
          <p:pic>
            <p:nvPicPr>
              <p:cNvPr id="2053" name="Picture 5" descr="F:\ΕΙΚΟΝΕΣ\θερμοσυφ.jpg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2E6DC"/>
                  </a:clrFrom>
                  <a:clrTo>
                    <a:srgbClr val="F2E6DC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72" y="1152"/>
                <a:ext cx="2160" cy="1329"/>
              </a:xfrm>
              <a:prstGeom prst="rect">
                <a:avLst/>
              </a:prstGeom>
              <a:noFill/>
            </p:spPr>
          </p:pic>
          <p:grpSp>
            <p:nvGrpSpPr>
              <p:cNvPr id="4" name="Group 19"/>
              <p:cNvGrpSpPr>
                <a:grpSpLocks/>
              </p:cNvGrpSpPr>
              <p:nvPr/>
            </p:nvGrpSpPr>
            <p:grpSpPr bwMode="auto">
              <a:xfrm>
                <a:off x="341" y="144"/>
                <a:ext cx="1963" cy="1680"/>
                <a:chOff x="341" y="144"/>
                <a:chExt cx="1963" cy="1680"/>
              </a:xfrm>
            </p:grpSpPr>
            <p:pic>
              <p:nvPicPr>
                <p:cNvPr id="2054" name="Picture 6" descr="F:\ΕΙΚΟΝΕΣ\Ηλιακή Ενέργεια και ηλιακά συστήματα.files\sun1.gif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341" y="144"/>
                  <a:ext cx="854" cy="864"/>
                </a:xfrm>
                <a:prstGeom prst="rect">
                  <a:avLst/>
                </a:prstGeom>
                <a:noFill/>
              </p:spPr>
            </p:pic>
            <p:sp>
              <p:nvSpPr>
                <p:cNvPr id="2062" name="Line 14"/>
                <p:cNvSpPr>
                  <a:spLocks noChangeShapeType="1"/>
                </p:cNvSpPr>
                <p:nvPr/>
              </p:nvSpPr>
              <p:spPr bwMode="auto">
                <a:xfrm>
                  <a:off x="1248" y="720"/>
                  <a:ext cx="1056" cy="81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063" name="Line 15"/>
                <p:cNvSpPr>
                  <a:spLocks noChangeShapeType="1"/>
                </p:cNvSpPr>
                <p:nvPr/>
              </p:nvSpPr>
              <p:spPr bwMode="auto">
                <a:xfrm>
                  <a:off x="1152" y="864"/>
                  <a:ext cx="1056" cy="81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  <p:sp>
              <p:nvSpPr>
                <p:cNvPr id="2064" name="Line 16"/>
                <p:cNvSpPr>
                  <a:spLocks noChangeShapeType="1"/>
                </p:cNvSpPr>
                <p:nvPr/>
              </p:nvSpPr>
              <p:spPr bwMode="auto">
                <a:xfrm>
                  <a:off x="1056" y="1008"/>
                  <a:ext cx="1056" cy="816"/>
                </a:xfrm>
                <a:prstGeom prst="line">
                  <a:avLst/>
                </a:prstGeom>
                <a:noFill/>
                <a:ln w="38100">
                  <a:solidFill>
                    <a:srgbClr val="FFFF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l-GR"/>
                </a:p>
              </p:txBody>
            </p:sp>
          </p:grpSp>
        </p:grpSp>
        <p:grpSp>
          <p:nvGrpSpPr>
            <p:cNvPr id="5" name="Group 65"/>
            <p:cNvGrpSpPr>
              <a:grpSpLocks/>
            </p:cNvGrpSpPr>
            <p:nvPr/>
          </p:nvGrpSpPr>
          <p:grpSpPr bwMode="auto">
            <a:xfrm>
              <a:off x="192" y="1776"/>
              <a:ext cx="2688" cy="349"/>
              <a:chOff x="192" y="1776"/>
              <a:chExt cx="2688" cy="349"/>
            </a:xfrm>
          </p:grpSpPr>
          <p:sp>
            <p:nvSpPr>
              <p:cNvPr id="2069" name="Text Box 21"/>
              <p:cNvSpPr txBox="1">
                <a:spLocks noChangeArrowheads="1"/>
              </p:cNvSpPr>
              <p:nvPr/>
            </p:nvSpPr>
            <p:spPr bwMode="auto">
              <a:xfrm>
                <a:off x="192" y="1776"/>
                <a:ext cx="2688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l-GR" b="1"/>
                  <a:t>Ηλιακή  </a:t>
                </a:r>
                <a:r>
                  <a:rPr lang="el-GR"/>
                  <a:t>                </a:t>
                </a:r>
                <a:r>
                  <a:rPr lang="el-GR" b="1"/>
                  <a:t>Θερμική</a:t>
                </a:r>
              </a:p>
            </p:txBody>
          </p:sp>
          <p:sp>
            <p:nvSpPr>
              <p:cNvPr id="2083" name="Line 35"/>
              <p:cNvSpPr>
                <a:spLocks noChangeShapeType="1"/>
              </p:cNvSpPr>
              <p:nvPr/>
            </p:nvSpPr>
            <p:spPr bwMode="auto">
              <a:xfrm>
                <a:off x="1008" y="1968"/>
                <a:ext cx="67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l-GR"/>
              </a:p>
            </p:txBody>
          </p:sp>
        </p:grpSp>
      </p:grpSp>
      <p:sp>
        <p:nvSpPr>
          <p:cNvPr id="2087" name="Line 39"/>
          <p:cNvSpPr>
            <a:spLocks noChangeShapeType="1"/>
          </p:cNvSpPr>
          <p:nvPr/>
        </p:nvSpPr>
        <p:spPr bwMode="auto">
          <a:xfrm>
            <a:off x="4572000" y="4419600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l-GR"/>
          </a:p>
        </p:txBody>
      </p:sp>
      <p:grpSp>
        <p:nvGrpSpPr>
          <p:cNvPr id="6" name="Group 69"/>
          <p:cNvGrpSpPr>
            <a:grpSpLocks/>
          </p:cNvGrpSpPr>
          <p:nvPr/>
        </p:nvGrpSpPr>
        <p:grpSpPr bwMode="auto">
          <a:xfrm>
            <a:off x="4286216" y="1643050"/>
            <a:ext cx="4857784" cy="1919302"/>
            <a:chOff x="2928" y="576"/>
            <a:chExt cx="3072" cy="1488"/>
          </a:xfrm>
        </p:grpSpPr>
        <p:grpSp>
          <p:nvGrpSpPr>
            <p:cNvPr id="7" name="Group 62"/>
            <p:cNvGrpSpPr>
              <a:grpSpLocks/>
            </p:cNvGrpSpPr>
            <p:nvPr/>
          </p:nvGrpSpPr>
          <p:grpSpPr bwMode="auto">
            <a:xfrm>
              <a:off x="3120" y="576"/>
              <a:ext cx="2480" cy="1104"/>
              <a:chOff x="3120" y="576"/>
              <a:chExt cx="2480" cy="1104"/>
            </a:xfrm>
          </p:grpSpPr>
          <p:pic>
            <p:nvPicPr>
              <p:cNvPr id="2106" name="Picture 58" descr="A:\popeye-spinach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45161" r="12903"/>
              <a:stretch>
                <a:fillRect/>
              </a:stretch>
            </p:blipFill>
            <p:spPr bwMode="auto">
              <a:xfrm>
                <a:off x="3120" y="576"/>
                <a:ext cx="768" cy="1104"/>
              </a:xfrm>
              <a:prstGeom prst="rect">
                <a:avLst/>
              </a:prstGeom>
              <a:noFill/>
            </p:spPr>
          </p:pic>
          <p:pic>
            <p:nvPicPr>
              <p:cNvPr id="2108" name="Picture 60" descr="A:\popeyearms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36" y="576"/>
                <a:ext cx="920" cy="680"/>
              </a:xfrm>
              <a:prstGeom prst="rect">
                <a:avLst/>
              </a:prstGeom>
              <a:noFill/>
            </p:spPr>
          </p:pic>
          <p:pic>
            <p:nvPicPr>
              <p:cNvPr id="2109" name="Picture 61" descr="A:\popeyolive.jp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896" y="576"/>
                <a:ext cx="704" cy="1104"/>
              </a:xfrm>
              <a:prstGeom prst="rect">
                <a:avLst/>
              </a:prstGeom>
              <a:noFill/>
            </p:spPr>
          </p:pic>
        </p:grpSp>
        <p:grpSp>
          <p:nvGrpSpPr>
            <p:cNvPr id="8" name="Group 68"/>
            <p:cNvGrpSpPr>
              <a:grpSpLocks/>
            </p:cNvGrpSpPr>
            <p:nvPr/>
          </p:nvGrpSpPr>
          <p:grpSpPr bwMode="auto">
            <a:xfrm>
              <a:off x="2928" y="1776"/>
              <a:ext cx="3072" cy="288"/>
              <a:chOff x="3072" y="1776"/>
              <a:chExt cx="3072" cy="288"/>
            </a:xfrm>
          </p:grpSpPr>
          <p:sp>
            <p:nvSpPr>
              <p:cNvPr id="2112" name="Text Box 64"/>
              <p:cNvSpPr txBox="1">
                <a:spLocks noChangeArrowheads="1"/>
              </p:cNvSpPr>
              <p:nvPr/>
            </p:nvSpPr>
            <p:spPr bwMode="auto">
              <a:xfrm>
                <a:off x="3072" y="1776"/>
                <a:ext cx="307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r>
                  <a:rPr lang="el-GR" b="1"/>
                  <a:t>Χημική  </a:t>
                </a:r>
                <a:r>
                  <a:rPr lang="el-GR" sz="2000"/>
                  <a:t>     </a:t>
                </a:r>
                <a:r>
                  <a:rPr lang="el-GR" b="1"/>
                  <a:t>Δυναμική </a:t>
                </a:r>
                <a:r>
                  <a:rPr lang="el-GR" sz="2000"/>
                  <a:t>     </a:t>
                </a:r>
                <a:r>
                  <a:rPr lang="el-GR" b="1"/>
                  <a:t>Κινητική</a:t>
                </a:r>
              </a:p>
            </p:txBody>
          </p:sp>
          <p:sp>
            <p:nvSpPr>
              <p:cNvPr id="2114" name="Line 66"/>
              <p:cNvSpPr>
                <a:spLocks noChangeShapeType="1"/>
              </p:cNvSpPr>
              <p:nvPr/>
            </p:nvSpPr>
            <p:spPr bwMode="auto">
              <a:xfrm>
                <a:off x="3792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115" name="Line 67"/>
              <p:cNvSpPr>
                <a:spLocks noChangeShapeType="1"/>
              </p:cNvSpPr>
              <p:nvPr/>
            </p:nvSpPr>
            <p:spPr bwMode="auto">
              <a:xfrm>
                <a:off x="4896" y="1920"/>
                <a:ext cx="144" cy="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>
                <a:spAutoFit/>
              </a:bodyPr>
              <a:lstStyle/>
              <a:p>
                <a:endParaRPr lang="el-GR"/>
              </a:p>
            </p:txBody>
          </p:sp>
        </p:grpSp>
      </p:grp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857224" y="428604"/>
            <a:ext cx="7620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l-GR" sz="3200" b="1" dirty="0">
                <a:latin typeface="Tahoma" pitchFamily="34" charset="0"/>
              </a:rPr>
              <a:t>ΜΕΤΑΤΡΟΠΕΣ     ΕΝΕΡΓΕΙΑΣ</a:t>
            </a:r>
          </a:p>
        </p:txBody>
      </p:sp>
      <p:grpSp>
        <p:nvGrpSpPr>
          <p:cNvPr id="45" name="44 - Ομάδα"/>
          <p:cNvGrpSpPr/>
          <p:nvPr/>
        </p:nvGrpSpPr>
        <p:grpSpPr>
          <a:xfrm>
            <a:off x="928662" y="3643314"/>
            <a:ext cx="7286676" cy="2651407"/>
            <a:chOff x="1142976" y="3643314"/>
            <a:chExt cx="7286676" cy="2651407"/>
          </a:xfrm>
        </p:grpSpPr>
        <p:grpSp>
          <p:nvGrpSpPr>
            <p:cNvPr id="10" name="Group 42"/>
            <p:cNvGrpSpPr>
              <a:grpSpLocks/>
            </p:cNvGrpSpPr>
            <p:nvPr/>
          </p:nvGrpSpPr>
          <p:grpSpPr bwMode="auto">
            <a:xfrm>
              <a:off x="1142976" y="3643314"/>
              <a:ext cx="3500462" cy="2312225"/>
              <a:chOff x="1440" y="2352"/>
              <a:chExt cx="1553" cy="1531"/>
            </a:xfrm>
          </p:grpSpPr>
          <p:pic>
            <p:nvPicPr>
              <p:cNvPr id="2085" name="Picture 37" descr="F:\ΕΙΚΟΝΕΣ\links.20.gif"/>
              <p:cNvPicPr>
                <a:picLocks noChangeAspect="1" noChangeArrowheads="1" noCrop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440" y="2352"/>
                <a:ext cx="864" cy="576"/>
              </a:xfrm>
              <a:prstGeom prst="rect">
                <a:avLst/>
              </a:prstGeom>
              <a:noFill/>
            </p:spPr>
          </p:pic>
          <p:pic>
            <p:nvPicPr>
              <p:cNvPr id="2086" name="Picture 38" descr="F:\ΕΙΚΟΝΕΣ\links.21.gif"/>
              <p:cNvPicPr>
                <a:picLocks noChangeAspect="1" noChangeArrowheads="1" noCrop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2496" y="2544"/>
                <a:ext cx="497" cy="1339"/>
              </a:xfrm>
              <a:prstGeom prst="rect">
                <a:avLst/>
              </a:prstGeom>
              <a:noFill/>
            </p:spPr>
          </p:pic>
        </p:grpSp>
        <p:grpSp>
          <p:nvGrpSpPr>
            <p:cNvPr id="11" name="Group 83"/>
            <p:cNvGrpSpPr>
              <a:grpSpLocks/>
            </p:cNvGrpSpPr>
            <p:nvPr/>
          </p:nvGrpSpPr>
          <p:grpSpPr bwMode="auto">
            <a:xfrm>
              <a:off x="4371004" y="3990228"/>
              <a:ext cx="4058648" cy="1744267"/>
              <a:chOff x="2736" y="2448"/>
              <a:chExt cx="2657" cy="1231"/>
            </a:xfrm>
          </p:grpSpPr>
          <p:pic>
            <p:nvPicPr>
              <p:cNvPr id="2096" name="Picture 48" descr="A:\img_c7bfb09c994f.jp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l="48117" t="8717" r="1921" b="17908"/>
              <a:stretch>
                <a:fillRect/>
              </a:stretch>
            </p:blipFill>
            <p:spPr bwMode="auto">
              <a:xfrm>
                <a:off x="3648" y="2832"/>
                <a:ext cx="1056" cy="568"/>
              </a:xfrm>
              <a:prstGeom prst="rect">
                <a:avLst/>
              </a:prstGeom>
              <a:noFill/>
            </p:spPr>
          </p:pic>
          <p:pic>
            <p:nvPicPr>
              <p:cNvPr id="2122" name="Picture 74" descr="D:\ΕΙΚΟΝΕΣ\λαμπτήρας.jpg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4704" y="2448"/>
                <a:ext cx="581" cy="1128"/>
              </a:xfrm>
              <a:prstGeom prst="rect">
                <a:avLst/>
              </a:prstGeom>
              <a:noFill/>
            </p:spPr>
          </p:pic>
          <p:sp>
            <p:nvSpPr>
              <p:cNvPr id="2125" name="Freeform 77"/>
              <p:cNvSpPr>
                <a:spLocks/>
              </p:cNvSpPr>
              <p:nvPr/>
            </p:nvSpPr>
            <p:spPr bwMode="auto">
              <a:xfrm>
                <a:off x="4621" y="3325"/>
                <a:ext cx="772" cy="354"/>
              </a:xfrm>
              <a:custGeom>
                <a:avLst/>
                <a:gdLst/>
                <a:ahLst/>
                <a:cxnLst>
                  <a:cxn ang="0">
                    <a:pos x="668" y="0"/>
                  </a:cxn>
                  <a:cxn ang="0">
                    <a:pos x="707" y="13"/>
                  </a:cxn>
                  <a:cxn ang="0">
                    <a:pos x="759" y="92"/>
                  </a:cxn>
                  <a:cxn ang="0">
                    <a:pos x="772" y="144"/>
                  </a:cxn>
                  <a:cxn ang="0">
                    <a:pos x="746" y="262"/>
                  </a:cxn>
                  <a:cxn ang="0">
                    <a:pos x="537" y="354"/>
                  </a:cxn>
                  <a:cxn ang="0">
                    <a:pos x="288" y="249"/>
                  </a:cxn>
                  <a:cxn ang="0">
                    <a:pos x="223" y="183"/>
                  </a:cxn>
                  <a:cxn ang="0">
                    <a:pos x="0" y="39"/>
                  </a:cxn>
                </a:cxnLst>
                <a:rect l="0" t="0" r="r" b="b"/>
                <a:pathLst>
                  <a:path w="772" h="354">
                    <a:moveTo>
                      <a:pt x="668" y="0"/>
                    </a:moveTo>
                    <a:cubicBezTo>
                      <a:pt x="681" y="4"/>
                      <a:pt x="697" y="3"/>
                      <a:pt x="707" y="13"/>
                    </a:cubicBezTo>
                    <a:cubicBezTo>
                      <a:pt x="729" y="35"/>
                      <a:pt x="759" y="92"/>
                      <a:pt x="759" y="92"/>
                    </a:cubicBezTo>
                    <a:cubicBezTo>
                      <a:pt x="763" y="109"/>
                      <a:pt x="772" y="126"/>
                      <a:pt x="772" y="144"/>
                    </a:cubicBezTo>
                    <a:cubicBezTo>
                      <a:pt x="772" y="147"/>
                      <a:pt x="758" y="250"/>
                      <a:pt x="746" y="262"/>
                    </a:cubicBezTo>
                    <a:cubicBezTo>
                      <a:pt x="689" y="319"/>
                      <a:pt x="611" y="334"/>
                      <a:pt x="537" y="354"/>
                    </a:cubicBezTo>
                    <a:cubicBezTo>
                      <a:pt x="457" y="337"/>
                      <a:pt x="348" y="310"/>
                      <a:pt x="288" y="249"/>
                    </a:cubicBezTo>
                    <a:cubicBezTo>
                      <a:pt x="266" y="227"/>
                      <a:pt x="223" y="183"/>
                      <a:pt x="223" y="183"/>
                    </a:cubicBezTo>
                    <a:cubicBezTo>
                      <a:pt x="188" y="77"/>
                      <a:pt x="87" y="83"/>
                      <a:pt x="0" y="39"/>
                    </a:cubicBezTo>
                  </a:path>
                </a:pathLst>
              </a:custGeom>
              <a:noFill/>
              <a:ln w="38100" cap="flat" cmpd="sng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126" name="Freeform 78"/>
              <p:cNvSpPr>
                <a:spLocks/>
              </p:cNvSpPr>
              <p:nvPr/>
            </p:nvSpPr>
            <p:spPr bwMode="auto">
              <a:xfrm>
                <a:off x="5119" y="2579"/>
                <a:ext cx="196" cy="79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1" y="105"/>
                  </a:cxn>
                  <a:cxn ang="0">
                    <a:pos x="52" y="288"/>
                  </a:cxn>
                  <a:cxn ang="0">
                    <a:pos x="130" y="694"/>
                  </a:cxn>
                  <a:cxn ang="0">
                    <a:pos x="196" y="759"/>
                  </a:cxn>
                </a:cxnLst>
                <a:rect l="0" t="0" r="r" b="b"/>
                <a:pathLst>
                  <a:path w="196" h="794">
                    <a:moveTo>
                      <a:pt x="0" y="0"/>
                    </a:moveTo>
                    <a:cubicBezTo>
                      <a:pt x="46" y="31"/>
                      <a:pt x="74" y="51"/>
                      <a:pt x="91" y="105"/>
                    </a:cubicBezTo>
                    <a:cubicBezTo>
                      <a:pt x="75" y="169"/>
                      <a:pt x="61" y="221"/>
                      <a:pt x="52" y="288"/>
                    </a:cubicBezTo>
                    <a:cubicBezTo>
                      <a:pt x="74" y="424"/>
                      <a:pt x="99" y="560"/>
                      <a:pt x="130" y="694"/>
                    </a:cubicBezTo>
                    <a:cubicBezTo>
                      <a:pt x="136" y="721"/>
                      <a:pt x="161" y="794"/>
                      <a:pt x="196" y="759"/>
                    </a:cubicBezTo>
                  </a:path>
                </a:pathLst>
              </a:custGeom>
              <a:noFill/>
              <a:ln w="38100" cap="flat" cmpd="sng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127" name="Freeform 79"/>
              <p:cNvSpPr>
                <a:spLocks/>
              </p:cNvSpPr>
              <p:nvPr/>
            </p:nvSpPr>
            <p:spPr bwMode="auto">
              <a:xfrm>
                <a:off x="2736" y="2788"/>
                <a:ext cx="995" cy="189"/>
              </a:xfrm>
              <a:custGeom>
                <a:avLst/>
                <a:gdLst/>
                <a:ahLst/>
                <a:cxnLst>
                  <a:cxn ang="0">
                    <a:pos x="39" y="27"/>
                  </a:cxn>
                  <a:cxn ang="0">
                    <a:pos x="118" y="79"/>
                  </a:cxn>
                  <a:cxn ang="0">
                    <a:pos x="157" y="118"/>
                  </a:cxn>
                  <a:cxn ang="0">
                    <a:pos x="275" y="157"/>
                  </a:cxn>
                  <a:cxn ang="0">
                    <a:pos x="419" y="184"/>
                  </a:cxn>
                  <a:cxn ang="0">
                    <a:pos x="668" y="144"/>
                  </a:cxn>
                  <a:cxn ang="0">
                    <a:pos x="733" y="131"/>
                  </a:cxn>
                  <a:cxn ang="0">
                    <a:pos x="812" y="105"/>
                  </a:cxn>
                  <a:cxn ang="0">
                    <a:pos x="903" y="118"/>
                  </a:cxn>
                  <a:cxn ang="0">
                    <a:pos x="929" y="157"/>
                  </a:cxn>
                  <a:cxn ang="0">
                    <a:pos x="995" y="184"/>
                  </a:cxn>
                </a:cxnLst>
                <a:rect l="0" t="0" r="r" b="b"/>
                <a:pathLst>
                  <a:path w="995" h="189">
                    <a:moveTo>
                      <a:pt x="39" y="27"/>
                    </a:moveTo>
                    <a:cubicBezTo>
                      <a:pt x="172" y="157"/>
                      <a:pt x="0" y="0"/>
                      <a:pt x="118" y="79"/>
                    </a:cubicBezTo>
                    <a:cubicBezTo>
                      <a:pt x="133" y="89"/>
                      <a:pt x="141" y="109"/>
                      <a:pt x="157" y="118"/>
                    </a:cubicBezTo>
                    <a:cubicBezTo>
                      <a:pt x="193" y="138"/>
                      <a:pt x="234" y="149"/>
                      <a:pt x="275" y="157"/>
                    </a:cubicBezTo>
                    <a:cubicBezTo>
                      <a:pt x="323" y="166"/>
                      <a:pt x="419" y="184"/>
                      <a:pt x="419" y="184"/>
                    </a:cubicBezTo>
                    <a:cubicBezTo>
                      <a:pt x="533" y="175"/>
                      <a:pt x="572" y="165"/>
                      <a:pt x="668" y="144"/>
                    </a:cubicBezTo>
                    <a:cubicBezTo>
                      <a:pt x="690" y="139"/>
                      <a:pt x="712" y="137"/>
                      <a:pt x="733" y="131"/>
                    </a:cubicBezTo>
                    <a:cubicBezTo>
                      <a:pt x="760" y="124"/>
                      <a:pt x="812" y="105"/>
                      <a:pt x="812" y="105"/>
                    </a:cubicBezTo>
                    <a:cubicBezTo>
                      <a:pt x="842" y="109"/>
                      <a:pt x="875" y="106"/>
                      <a:pt x="903" y="118"/>
                    </a:cubicBezTo>
                    <a:cubicBezTo>
                      <a:pt x="917" y="124"/>
                      <a:pt x="918" y="146"/>
                      <a:pt x="929" y="157"/>
                    </a:cubicBezTo>
                    <a:cubicBezTo>
                      <a:pt x="961" y="189"/>
                      <a:pt x="961" y="184"/>
                      <a:pt x="995" y="184"/>
                    </a:cubicBezTo>
                  </a:path>
                </a:pathLst>
              </a:custGeom>
              <a:noFill/>
              <a:ln w="38100" cap="flat" cmpd="sng">
                <a:solidFill>
                  <a:srgbClr val="996600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l-GR"/>
              </a:p>
            </p:txBody>
          </p:sp>
        </p:grpSp>
        <p:grpSp>
          <p:nvGrpSpPr>
            <p:cNvPr id="44" name="43 - Ομάδα"/>
            <p:cNvGrpSpPr/>
            <p:nvPr/>
          </p:nvGrpSpPr>
          <p:grpSpPr>
            <a:xfrm>
              <a:off x="1214414" y="5894611"/>
              <a:ext cx="6858048" cy="400110"/>
              <a:chOff x="1214414" y="5894611"/>
              <a:chExt cx="6858048" cy="400110"/>
            </a:xfrm>
          </p:grpSpPr>
          <p:sp>
            <p:nvSpPr>
              <p:cNvPr id="2100" name="Text Box 52"/>
              <p:cNvSpPr txBox="1">
                <a:spLocks noChangeArrowheads="1"/>
              </p:cNvSpPr>
              <p:nvPr/>
            </p:nvSpPr>
            <p:spPr bwMode="auto">
              <a:xfrm>
                <a:off x="1214414" y="5894611"/>
                <a:ext cx="6858048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r>
                  <a:rPr lang="el-GR" sz="2000" b="1" dirty="0"/>
                  <a:t>Αιολική </a:t>
                </a:r>
                <a:r>
                  <a:rPr lang="el-GR" sz="1400" dirty="0"/>
                  <a:t>           </a:t>
                </a:r>
                <a:r>
                  <a:rPr lang="el-GR" sz="1400" dirty="0" smtClean="0"/>
                  <a:t>        </a:t>
                </a:r>
                <a:r>
                  <a:rPr lang="el-GR" sz="2000" b="1" dirty="0"/>
                  <a:t>Κινητική              </a:t>
                </a:r>
                <a:r>
                  <a:rPr lang="el-GR" sz="2000" b="1" dirty="0" smtClean="0"/>
                  <a:t>    </a:t>
                </a:r>
                <a:r>
                  <a:rPr lang="el-GR" sz="2000" b="1" dirty="0"/>
                  <a:t>Ηλεκτρική</a:t>
                </a:r>
              </a:p>
            </p:txBody>
          </p:sp>
          <p:sp>
            <p:nvSpPr>
              <p:cNvPr id="2128" name="Line 80"/>
              <p:cNvSpPr>
                <a:spLocks noChangeShapeType="1"/>
              </p:cNvSpPr>
              <p:nvPr/>
            </p:nvSpPr>
            <p:spPr bwMode="auto">
              <a:xfrm>
                <a:off x="2517227" y="6166666"/>
                <a:ext cx="67333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endParaRPr lang="el-GR"/>
              </a:p>
            </p:txBody>
          </p:sp>
          <p:sp>
            <p:nvSpPr>
              <p:cNvPr id="2129" name="Line 81"/>
              <p:cNvSpPr>
                <a:spLocks noChangeShapeType="1"/>
              </p:cNvSpPr>
              <p:nvPr/>
            </p:nvSpPr>
            <p:spPr bwMode="auto">
              <a:xfrm>
                <a:off x="5255989" y="6143644"/>
                <a:ext cx="67333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square">
                <a:spAutoFit/>
              </a:bodyPr>
              <a:lstStyle/>
              <a:p>
                <a:endParaRPr lang="el-GR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Μετατροπές ηλεκτρικής ενέργεια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357298"/>
            <a:ext cx="7692583" cy="4415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- Εικόνα" descr="Μετατροπές χημικής ενέργεια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334612"/>
            <a:ext cx="7358114" cy="4299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Μετατροπές φωτεινής ενέργεια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1355016"/>
            <a:ext cx="7286676" cy="46557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Μετατροπές πυρηνικής ενέργεια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1500174"/>
            <a:ext cx="6786610" cy="454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57158" y="500042"/>
            <a:ext cx="1476000" cy="4419600"/>
            <a:chOff x="0" y="768"/>
            <a:chExt cx="1008" cy="2784"/>
          </a:xfrm>
        </p:grpSpPr>
        <p:pic>
          <p:nvPicPr>
            <p:cNvPr id="2050" name="Picture 2" descr="μετατροπές ενέργειας"/>
            <p:cNvPicPr>
              <a:picLocks noChangeAspect="1" noChangeArrowheads="1"/>
            </p:cNvPicPr>
            <p:nvPr/>
          </p:nvPicPr>
          <p:blipFill>
            <a:blip r:embed="rId2" cstate="print"/>
            <a:srcRect l="1826" r="80994"/>
            <a:stretch>
              <a:fillRect/>
            </a:stretch>
          </p:blipFill>
          <p:spPr bwMode="auto">
            <a:xfrm>
              <a:off x="0" y="768"/>
              <a:ext cx="1008" cy="2118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051" name="AutoShape 3"/>
            <p:cNvSpPr>
              <a:spLocks noChangeArrowheads="1"/>
            </p:cNvSpPr>
            <p:nvPr/>
          </p:nvSpPr>
          <p:spPr bwMode="auto">
            <a:xfrm>
              <a:off x="48" y="3024"/>
              <a:ext cx="912" cy="528"/>
            </a:xfrm>
            <a:prstGeom prst="rightArrow">
              <a:avLst>
                <a:gd name="adj1" fmla="val 50000"/>
                <a:gd name="adj2" fmla="val 43182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l-GR"/>
                <a:t>Δυναμική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Πηγές ενέργεια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603373"/>
            <a:ext cx="7215237" cy="5707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357158" y="500042"/>
            <a:ext cx="2952000" cy="4419600"/>
            <a:chOff x="0" y="768"/>
            <a:chExt cx="2016" cy="2784"/>
          </a:xfrm>
        </p:grpSpPr>
        <p:pic>
          <p:nvPicPr>
            <p:cNvPr id="6147" name="Picture 3" descr="μετατροπές ενέργειας"/>
            <p:cNvPicPr>
              <a:picLocks noChangeAspect="1" noChangeArrowheads="1"/>
            </p:cNvPicPr>
            <p:nvPr/>
          </p:nvPicPr>
          <p:blipFill>
            <a:blip r:embed="rId2" cstate="print"/>
            <a:srcRect l="1826" r="63814"/>
            <a:stretch>
              <a:fillRect/>
            </a:stretch>
          </p:blipFill>
          <p:spPr bwMode="auto">
            <a:xfrm>
              <a:off x="0" y="768"/>
              <a:ext cx="2016" cy="2118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6148" name="AutoShape 4"/>
            <p:cNvSpPr>
              <a:spLocks noChangeArrowheads="1"/>
            </p:cNvSpPr>
            <p:nvPr/>
          </p:nvSpPr>
          <p:spPr bwMode="auto">
            <a:xfrm>
              <a:off x="48" y="3024"/>
              <a:ext cx="912" cy="528"/>
            </a:xfrm>
            <a:prstGeom prst="rightArrow">
              <a:avLst>
                <a:gd name="adj1" fmla="val 50000"/>
                <a:gd name="adj2" fmla="val 43182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l-GR"/>
                <a:t>Δυναμική</a:t>
              </a:r>
            </a:p>
          </p:txBody>
        </p:sp>
        <p:sp>
          <p:nvSpPr>
            <p:cNvPr id="6149" name="AutoShape 5"/>
            <p:cNvSpPr>
              <a:spLocks noChangeArrowheads="1"/>
            </p:cNvSpPr>
            <p:nvPr/>
          </p:nvSpPr>
          <p:spPr bwMode="auto">
            <a:xfrm>
              <a:off x="1056" y="3024"/>
              <a:ext cx="912" cy="528"/>
            </a:xfrm>
            <a:prstGeom prst="rightArrow">
              <a:avLst>
                <a:gd name="adj1" fmla="val 50000"/>
                <a:gd name="adj2" fmla="val 43182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l-GR"/>
                <a:t>Κινητική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357158" y="500042"/>
            <a:ext cx="6552000" cy="4495800"/>
            <a:chOff x="0" y="768"/>
            <a:chExt cx="4464" cy="2832"/>
          </a:xfrm>
        </p:grpSpPr>
        <p:pic>
          <p:nvPicPr>
            <p:cNvPr id="7171" name="Picture 3" descr="μετατροπές ενέργειας"/>
            <p:cNvPicPr>
              <a:picLocks noChangeAspect="1" noChangeArrowheads="1"/>
            </p:cNvPicPr>
            <p:nvPr/>
          </p:nvPicPr>
          <p:blipFill>
            <a:blip r:embed="rId2" cstate="print"/>
            <a:srcRect l="1826" r="22089"/>
            <a:stretch>
              <a:fillRect/>
            </a:stretch>
          </p:blipFill>
          <p:spPr bwMode="auto">
            <a:xfrm>
              <a:off x="0" y="768"/>
              <a:ext cx="4464" cy="2118"/>
            </a:xfrm>
            <a:prstGeom prst="rect">
              <a:avLst/>
            </a:prstGeom>
            <a:solidFill>
              <a:srgbClr val="CCFF66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172" name="AutoShape 4"/>
            <p:cNvSpPr>
              <a:spLocks noChangeArrowheads="1"/>
            </p:cNvSpPr>
            <p:nvPr/>
          </p:nvSpPr>
          <p:spPr bwMode="auto">
            <a:xfrm>
              <a:off x="48" y="3024"/>
              <a:ext cx="912" cy="528"/>
            </a:xfrm>
            <a:prstGeom prst="rightArrow">
              <a:avLst>
                <a:gd name="adj1" fmla="val 50000"/>
                <a:gd name="adj2" fmla="val 43182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l-GR"/>
                <a:t>Δυναμική</a:t>
              </a:r>
            </a:p>
          </p:txBody>
        </p:sp>
        <p:sp>
          <p:nvSpPr>
            <p:cNvPr id="7173" name="AutoShape 5"/>
            <p:cNvSpPr>
              <a:spLocks noChangeArrowheads="1"/>
            </p:cNvSpPr>
            <p:nvPr/>
          </p:nvSpPr>
          <p:spPr bwMode="auto">
            <a:xfrm>
              <a:off x="1056" y="3024"/>
              <a:ext cx="912" cy="528"/>
            </a:xfrm>
            <a:prstGeom prst="rightArrow">
              <a:avLst>
                <a:gd name="adj1" fmla="val 50000"/>
                <a:gd name="adj2" fmla="val 43182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l-GR"/>
                <a:t>Κινητική</a:t>
              </a:r>
            </a:p>
          </p:txBody>
        </p:sp>
        <p:sp>
          <p:nvSpPr>
            <p:cNvPr id="7174" name="AutoShape 6"/>
            <p:cNvSpPr>
              <a:spLocks noChangeArrowheads="1"/>
            </p:cNvSpPr>
            <p:nvPr/>
          </p:nvSpPr>
          <p:spPr bwMode="auto">
            <a:xfrm>
              <a:off x="2064" y="3072"/>
              <a:ext cx="2352" cy="528"/>
            </a:xfrm>
            <a:prstGeom prst="rightArrow">
              <a:avLst>
                <a:gd name="adj1" fmla="val 50000"/>
                <a:gd name="adj2" fmla="val 111364"/>
              </a:avLst>
            </a:prstGeom>
            <a:solidFill>
              <a:srgbClr val="CC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l-GR"/>
                <a:t>Ηλεκτρική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62280" y="500042"/>
            <a:ext cx="8424000" cy="5688015"/>
            <a:chOff x="0" y="768"/>
            <a:chExt cx="5760" cy="3583"/>
          </a:xfrm>
        </p:grpSpPr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0" y="768"/>
              <a:ext cx="5760" cy="2976"/>
              <a:chOff x="0" y="768"/>
              <a:chExt cx="5760" cy="2976"/>
            </a:xfrm>
          </p:grpSpPr>
          <p:pic>
            <p:nvPicPr>
              <p:cNvPr id="8195" name="Picture 3" descr="μετατροπές ενέργειας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1826"/>
              <a:stretch>
                <a:fillRect/>
              </a:stretch>
            </p:blipFill>
            <p:spPr bwMode="auto">
              <a:xfrm>
                <a:off x="0" y="768"/>
                <a:ext cx="5760" cy="2118"/>
              </a:xfrm>
              <a:prstGeom prst="rect">
                <a:avLst/>
              </a:prstGeom>
              <a:solidFill>
                <a:srgbClr val="CCFF66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196" name="AutoShape 4"/>
              <p:cNvSpPr>
                <a:spLocks noChangeArrowheads="1"/>
              </p:cNvSpPr>
              <p:nvPr/>
            </p:nvSpPr>
            <p:spPr bwMode="auto">
              <a:xfrm>
                <a:off x="48" y="3024"/>
                <a:ext cx="912" cy="528"/>
              </a:xfrm>
              <a:prstGeom prst="rightArrow">
                <a:avLst>
                  <a:gd name="adj1" fmla="val 50000"/>
                  <a:gd name="adj2" fmla="val 43182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l-GR"/>
                  <a:t>Δυναμική</a:t>
                </a:r>
              </a:p>
            </p:txBody>
          </p:sp>
          <p:sp>
            <p:nvSpPr>
              <p:cNvPr id="8197" name="AutoShape 5"/>
              <p:cNvSpPr>
                <a:spLocks noChangeArrowheads="1"/>
              </p:cNvSpPr>
              <p:nvPr/>
            </p:nvSpPr>
            <p:spPr bwMode="auto">
              <a:xfrm>
                <a:off x="1056" y="3024"/>
                <a:ext cx="912" cy="528"/>
              </a:xfrm>
              <a:prstGeom prst="rightArrow">
                <a:avLst>
                  <a:gd name="adj1" fmla="val 50000"/>
                  <a:gd name="adj2" fmla="val 43182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l-GR"/>
                  <a:t>Κινητική</a:t>
                </a:r>
              </a:p>
            </p:txBody>
          </p:sp>
          <p:sp>
            <p:nvSpPr>
              <p:cNvPr id="8198" name="AutoShape 6"/>
              <p:cNvSpPr>
                <a:spLocks noChangeArrowheads="1"/>
              </p:cNvSpPr>
              <p:nvPr/>
            </p:nvSpPr>
            <p:spPr bwMode="auto">
              <a:xfrm>
                <a:off x="2064" y="3072"/>
                <a:ext cx="2352" cy="528"/>
              </a:xfrm>
              <a:prstGeom prst="rightArrow">
                <a:avLst>
                  <a:gd name="adj1" fmla="val 50000"/>
                  <a:gd name="adj2" fmla="val 111364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l-GR"/>
                  <a:t>Ηλεκτρική</a:t>
                </a:r>
              </a:p>
            </p:txBody>
          </p:sp>
          <p:sp>
            <p:nvSpPr>
              <p:cNvPr id="8199" name="AutoShape 7"/>
              <p:cNvSpPr>
                <a:spLocks noChangeArrowheads="1"/>
              </p:cNvSpPr>
              <p:nvPr/>
            </p:nvSpPr>
            <p:spPr bwMode="auto">
              <a:xfrm>
                <a:off x="4512" y="2928"/>
                <a:ext cx="1104" cy="816"/>
              </a:xfrm>
              <a:prstGeom prst="rightArrow">
                <a:avLst>
                  <a:gd name="adj1" fmla="val 50000"/>
                  <a:gd name="adj2" fmla="val 33824"/>
                </a:avLst>
              </a:prstGeom>
              <a:solidFill>
                <a:srgbClr val="CCFF66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r>
                  <a:rPr lang="el-GR"/>
                  <a:t>Φωτεινή &amp;</a:t>
                </a:r>
              </a:p>
              <a:p>
                <a:r>
                  <a:rPr lang="el-GR"/>
                  <a:t>Θερμική </a:t>
                </a:r>
              </a:p>
            </p:txBody>
          </p:sp>
        </p:grp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143" y="3828"/>
              <a:ext cx="552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l-GR" sz="2400" dirty="0"/>
                <a:t>Μια μορφή ενέργειας μπορεί να μετατραπεί, διαδοχικά, σε άλλες μορφές</a:t>
              </a:r>
              <a:r>
                <a:rPr lang="el-GR" sz="1600" dirty="0"/>
                <a:t>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55679" t="30901" r="10973" b="20114"/>
          <a:stretch>
            <a:fillRect/>
          </a:stretch>
        </p:blipFill>
        <p:spPr bwMode="auto">
          <a:xfrm>
            <a:off x="5410200" y="1447800"/>
            <a:ext cx="281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b="1">
                <a:solidFill>
                  <a:schemeClr val="accent2"/>
                </a:solidFill>
              </a:rPr>
              <a:t>ΥΔΡΟΗΛΕΚΤΡΙΚΟΣ  ΣΤΑΘΜΟΣ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914400" y="838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>
                <a:solidFill>
                  <a:schemeClr val="accent2"/>
                </a:solidFill>
              </a:rPr>
              <a:t>ΠΑΡΑΓΩΓΗ  ΗΛΕΚΤΡΙΚΗΣ  ΕΝΕΡΓΕΙΑΣ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6553200" y="4648200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Δυναμική ενέργεια</a:t>
            </a: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5715000" y="48768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30443" t="30901" r="10973" b="20114"/>
          <a:stretch>
            <a:fillRect/>
          </a:stretch>
        </p:blipFill>
        <p:spPr bwMode="auto">
          <a:xfrm>
            <a:off x="3276600" y="1447800"/>
            <a:ext cx="4953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b="1">
                <a:solidFill>
                  <a:schemeClr val="accent2"/>
                </a:solidFill>
              </a:rPr>
              <a:t>ΥΔΡΟΗΛΕΚΤΡΙΚΟΣ  ΣΤΑΘΜΟΣ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14400" y="838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>
                <a:solidFill>
                  <a:schemeClr val="accent2"/>
                </a:solidFill>
              </a:rPr>
              <a:t>ΠΑΡΑΓΩΓΗ  ΗΛΕΚΤΡΙΚΗΣ  ΕΝΕΡΓΕΙΑΣ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962400" y="46482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Κινητική ενέργεια 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553200" y="4648200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Δυναμική ενέργεια</a:t>
            </a:r>
          </a:p>
        </p:txBody>
      </p:sp>
      <p:sp>
        <p:nvSpPr>
          <p:cNvPr id="13320" name="AutoShape 8"/>
          <p:cNvSpPr>
            <a:spLocks noChangeArrowheads="1"/>
          </p:cNvSpPr>
          <p:nvPr/>
        </p:nvSpPr>
        <p:spPr bwMode="auto">
          <a:xfrm>
            <a:off x="5715000" y="48768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olidFill>
                <a:schemeClr val="accent2"/>
              </a:solidFill>
            </a:endParaRPr>
          </a:p>
        </p:txBody>
      </p:sp>
      <p:sp>
        <p:nvSpPr>
          <p:cNvPr id="13321" name="AutoShape 9"/>
          <p:cNvSpPr>
            <a:spLocks noChangeArrowheads="1"/>
          </p:cNvSpPr>
          <p:nvPr/>
        </p:nvSpPr>
        <p:spPr bwMode="auto">
          <a:xfrm>
            <a:off x="3124200" y="49530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1601" t="30901" r="10973" b="20114"/>
          <a:stretch>
            <a:fillRect/>
          </a:stretch>
        </p:blipFill>
        <p:spPr bwMode="auto">
          <a:xfrm>
            <a:off x="838200" y="1447800"/>
            <a:ext cx="7391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14400" y="304800"/>
            <a:ext cx="7543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3200" b="1">
                <a:solidFill>
                  <a:schemeClr val="accent2"/>
                </a:solidFill>
              </a:rPr>
              <a:t>ΥΔΡΟΗΛΕΚΤΡΙΚΟΣ  ΣΤΑΘΜΟΣ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14400" y="838200"/>
            <a:ext cx="739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b="1">
                <a:solidFill>
                  <a:schemeClr val="accent2"/>
                </a:solidFill>
              </a:rPr>
              <a:t>ΠΑΡΑΓΩΓΗ  ΗΛΕΚΤΡΙΚΗΣ  ΕΝΕΡΓΕΙΑΣ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66800" y="46482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Ηλεκτρική ενέργεια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3962400" y="4648200"/>
            <a:ext cx="1905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Κινητική ενέργεια 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6553200" y="4648200"/>
            <a:ext cx="152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b="1"/>
              <a:t>Δυναμική ενέργεια</a:t>
            </a:r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>
            <a:off x="5715000" y="48768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olidFill>
                <a:schemeClr val="accent2"/>
              </a:solidFill>
            </a:endParaRP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3124200" y="4953000"/>
            <a:ext cx="533400" cy="228600"/>
          </a:xfrm>
          <a:prstGeom prst="leftArrow">
            <a:avLst>
              <a:gd name="adj1" fmla="val 50000"/>
              <a:gd name="adj2" fmla="val 58333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l-GR">
              <a:solidFill>
                <a:schemeClr val="accent2"/>
              </a:solidFill>
            </a:endParaRPr>
          </a:p>
        </p:txBody>
      </p:sp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500034" y="5357826"/>
            <a:ext cx="8143932" cy="1090634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l-GR" dirty="0"/>
              <a:t>Η δυναμική ενέργεια του νερού μετατρέπεται σε κινητική </a:t>
            </a:r>
          </a:p>
          <a:p>
            <a:pPr algn="ctr"/>
            <a:r>
              <a:rPr lang="el-GR" dirty="0"/>
              <a:t>και η κινητική ενέργεια του νερού σε ηλεκτρική με τη </a:t>
            </a:r>
          </a:p>
          <a:p>
            <a:pPr algn="ctr"/>
            <a:r>
              <a:rPr lang="el-GR" dirty="0"/>
              <a:t>βοήθεια της ηλεκτρικής γεννήτριας.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Αρνητικά Θετικά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204" y="357166"/>
            <a:ext cx="8215200" cy="1133282"/>
          </a:xfrm>
          <a:prstGeom prst="rect">
            <a:avLst/>
          </a:prstGeom>
        </p:spPr>
      </p:pic>
      <p:pic>
        <p:nvPicPr>
          <p:cNvPr id="3" name="2 - Εικόνα" descr="Αρνητικά Θετικά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356996"/>
            <a:ext cx="8221156" cy="5072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Αρνητικά Θετικά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215370" cy="1143160"/>
          </a:xfrm>
          <a:prstGeom prst="rect">
            <a:avLst/>
          </a:prstGeom>
        </p:spPr>
      </p:pic>
      <p:pic>
        <p:nvPicPr>
          <p:cNvPr id="4" name="3 - Εικόνα" descr="Αρνητικά Θετικά 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361819"/>
            <a:ext cx="8215370" cy="50729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image00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857232"/>
            <a:ext cx="7362825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- Εικόνα" descr="image00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4414" y="928670"/>
            <a:ext cx="6905625" cy="5000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image00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714356"/>
            <a:ext cx="7458075" cy="5314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Ήπιες μορφές ενέργεια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1538" y="1357298"/>
            <a:ext cx="6829876" cy="47777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Ανανεώσιμες Πηγές ενέργεια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1283" y="500043"/>
            <a:ext cx="8284121" cy="5859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304800"/>
            <a:ext cx="7772400" cy="838184"/>
          </a:xfrm>
          <a:noFill/>
        </p:spPr>
        <p:txBody>
          <a:bodyPr/>
          <a:lstStyle/>
          <a:p>
            <a:pPr algn="ctr"/>
            <a:r>
              <a:rPr lang="el-GR" b="1" dirty="0">
                <a:solidFill>
                  <a:schemeClr val="accent2"/>
                </a:solidFill>
              </a:rPr>
              <a:t>ΜΟΡΦΕΣ  ΕΝΕΡΓΕΙΑΣ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4929190" y="1142984"/>
            <a:ext cx="3505200" cy="2443163"/>
            <a:chOff x="3312" y="768"/>
            <a:chExt cx="2208" cy="1539"/>
          </a:xfrm>
        </p:grpSpPr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3696" y="768"/>
            <a:ext cx="1104" cy="1248"/>
          </p:xfrm>
          <a:graphic>
            <a:graphicData uri="http://schemas.openxmlformats.org/presentationml/2006/ole">
              <p:oleObj spid="_x0000_s2053" name="Φωτογραφία του Photo Editor" r:id="rId4" imgW="1619476" imgH="3142857" progId="">
                <p:embed/>
              </p:oleObj>
            </a:graphicData>
          </a:graphic>
        </p:graphicFrame>
        <p:sp>
          <p:nvSpPr>
            <p:cNvPr id="2056" name="Text Box 8"/>
            <p:cNvSpPr txBox="1">
              <a:spLocks noChangeArrowheads="1"/>
            </p:cNvSpPr>
            <p:nvPr/>
          </p:nvSpPr>
          <p:spPr bwMode="auto">
            <a:xfrm>
              <a:off x="3312" y="2016"/>
              <a:ext cx="2208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l-GR" sz="2400" b="1" dirty="0"/>
                <a:t>φωτεινή ενέργεια</a:t>
              </a:r>
            </a:p>
          </p:txBody>
        </p:sp>
      </p:grpSp>
      <p:grpSp>
        <p:nvGrpSpPr>
          <p:cNvPr id="16" name="15 - Ομάδα"/>
          <p:cNvGrpSpPr/>
          <p:nvPr/>
        </p:nvGrpSpPr>
        <p:grpSpPr>
          <a:xfrm>
            <a:off x="928662" y="3643314"/>
            <a:ext cx="3505200" cy="2247913"/>
            <a:chOff x="928662" y="3643314"/>
            <a:chExt cx="3505200" cy="2247913"/>
          </a:xfrm>
        </p:grpSpPr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1309662" y="3643314"/>
            <a:ext cx="2413000" cy="1809750"/>
          </p:xfrm>
          <a:graphic>
            <a:graphicData uri="http://schemas.openxmlformats.org/presentationml/2006/ole">
              <p:oleObj spid="_x0000_s2052" name="Φωτογραφία του Photo Editor" r:id="rId5" imgW="1066667" imgH="800212" progId="">
                <p:embed/>
              </p:oleObj>
            </a:graphicData>
          </a:graphic>
        </p:graphicFrame>
        <p:sp>
          <p:nvSpPr>
            <p:cNvPr id="2057" name="Text Box 9"/>
            <p:cNvSpPr txBox="1">
              <a:spLocks noChangeArrowheads="1"/>
            </p:cNvSpPr>
            <p:nvPr/>
          </p:nvSpPr>
          <p:spPr bwMode="auto">
            <a:xfrm>
              <a:off x="928662" y="5429264"/>
              <a:ext cx="35052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l-GR" sz="2400" b="1" dirty="0"/>
                <a:t>θερμική ενέργεια</a:t>
              </a:r>
            </a:p>
          </p:txBody>
        </p:sp>
      </p:grpSp>
      <p:grpSp>
        <p:nvGrpSpPr>
          <p:cNvPr id="18" name="17 - Ομάδα"/>
          <p:cNvGrpSpPr/>
          <p:nvPr/>
        </p:nvGrpSpPr>
        <p:grpSpPr>
          <a:xfrm>
            <a:off x="4786314" y="3643314"/>
            <a:ext cx="3357586" cy="2247615"/>
            <a:chOff x="4929190" y="3643314"/>
            <a:chExt cx="3357586" cy="2247615"/>
          </a:xfrm>
        </p:grpSpPr>
        <p:graphicFrame>
          <p:nvGraphicFramePr>
            <p:cNvPr id="2054" name="Object 6"/>
            <p:cNvGraphicFramePr>
              <a:graphicFrameLocks noChangeAspect="1"/>
            </p:cNvGraphicFramePr>
            <p:nvPr/>
          </p:nvGraphicFramePr>
          <p:xfrm>
            <a:off x="5443526" y="3643314"/>
            <a:ext cx="2357454" cy="1857388"/>
          </p:xfrm>
          <a:graphic>
            <a:graphicData uri="http://schemas.openxmlformats.org/presentationml/2006/ole">
              <p:oleObj spid="_x0000_s2051" name="Φωτογραφία του Photo Editor" r:id="rId6" imgW="1009791" imgH="1019048" progId="">
                <p:embed/>
              </p:oleObj>
            </a:graphicData>
          </a:graphic>
        </p:graphicFrame>
        <p:sp>
          <p:nvSpPr>
            <p:cNvPr id="2058" name="Text Box 10"/>
            <p:cNvSpPr txBox="1">
              <a:spLocks noChangeArrowheads="1"/>
            </p:cNvSpPr>
            <p:nvPr/>
          </p:nvSpPr>
          <p:spPr bwMode="auto">
            <a:xfrm>
              <a:off x="4929190" y="5429264"/>
              <a:ext cx="335758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l-GR" sz="2400" b="1" dirty="0"/>
                <a:t>κινητική ενέργεια</a:t>
              </a:r>
            </a:p>
          </p:txBody>
        </p:sp>
      </p:grpSp>
      <p:grpSp>
        <p:nvGrpSpPr>
          <p:cNvPr id="15" name="14 - Ομάδα"/>
          <p:cNvGrpSpPr/>
          <p:nvPr/>
        </p:nvGrpSpPr>
        <p:grpSpPr>
          <a:xfrm>
            <a:off x="1280994" y="1357298"/>
            <a:ext cx="2933816" cy="2132540"/>
            <a:chOff x="1280994" y="1357298"/>
            <a:chExt cx="2933816" cy="2132540"/>
          </a:xfrm>
        </p:grpSpPr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1280994" y="3028173"/>
              <a:ext cx="293381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l-GR" sz="2400" b="1" dirty="0"/>
                <a:t>χημική ενέργεια</a:t>
              </a:r>
            </a:p>
          </p:txBody>
        </p:sp>
        <p:graphicFrame>
          <p:nvGraphicFramePr>
            <p:cNvPr id="2062" name="Object 14"/>
            <p:cNvGraphicFramePr>
              <a:graphicFrameLocks noChangeAspect="1"/>
            </p:cNvGraphicFramePr>
            <p:nvPr/>
          </p:nvGraphicFramePr>
          <p:xfrm>
            <a:off x="1293810" y="1357298"/>
            <a:ext cx="2921000" cy="1725991"/>
          </p:xfrm>
          <a:graphic>
            <a:graphicData uri="http://schemas.openxmlformats.org/presentationml/2006/ole">
              <p:oleObj spid="_x0000_s2050" name="Φωτογραφία του Photo Editor" r:id="rId7" imgW="1047619" imgH="628571" progId="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428596" y="304800"/>
            <a:ext cx="8358246" cy="762000"/>
          </a:xfrm>
        </p:spPr>
        <p:txBody>
          <a:bodyPr>
            <a:normAutofit/>
          </a:bodyPr>
          <a:lstStyle/>
          <a:p>
            <a:pPr algn="ctr"/>
            <a:r>
              <a:rPr lang="el-GR" b="1" dirty="0">
                <a:solidFill>
                  <a:schemeClr val="accent2"/>
                </a:solidFill>
              </a:rPr>
              <a:t>ΚΙ ΑΛΛΕΣ ΜΟΡΦΕΣ  ΕΝΕΡΓΕΙΑΣ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62000" y="1219200"/>
            <a:ext cx="3381375" cy="2595563"/>
            <a:chOff x="480" y="768"/>
            <a:chExt cx="2130" cy="1635"/>
          </a:xfrm>
        </p:grpSpPr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720" y="768"/>
            <a:ext cx="1492" cy="1248"/>
          </p:xfrm>
          <a:graphic>
            <a:graphicData uri="http://schemas.openxmlformats.org/presentationml/2006/ole">
              <p:oleObj spid="_x0000_s3076" name="Φωτογραφία του Photo Editor" r:id="rId3" imgW="1047619" imgH="876190" progId="">
                <p:embed/>
              </p:oleObj>
            </a:graphicData>
          </a:graphic>
        </p:graphicFrame>
        <p:sp>
          <p:nvSpPr>
            <p:cNvPr id="5126" name="Text Box 6"/>
            <p:cNvSpPr txBox="1">
              <a:spLocks noChangeArrowheads="1"/>
            </p:cNvSpPr>
            <p:nvPr/>
          </p:nvSpPr>
          <p:spPr bwMode="auto">
            <a:xfrm>
              <a:off x="480" y="2112"/>
              <a:ext cx="213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l-GR" sz="2400" b="1" dirty="0"/>
                <a:t>δυναμική ενέργεια</a:t>
              </a:r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4714876" y="1357298"/>
            <a:ext cx="3810000" cy="2443163"/>
            <a:chOff x="3120" y="864"/>
            <a:chExt cx="2400" cy="1539"/>
          </a:xfrm>
        </p:grpSpPr>
        <p:graphicFrame>
          <p:nvGraphicFramePr>
            <p:cNvPr id="5124" name="Object 4"/>
            <p:cNvGraphicFramePr>
              <a:graphicFrameLocks noChangeAspect="1"/>
            </p:cNvGraphicFramePr>
            <p:nvPr/>
          </p:nvGraphicFramePr>
          <p:xfrm>
            <a:off x="3360" y="864"/>
            <a:ext cx="1824" cy="1034"/>
          </p:xfrm>
          <a:graphic>
            <a:graphicData uri="http://schemas.openxmlformats.org/presentationml/2006/ole">
              <p:oleObj spid="_x0000_s3075" name="Φωτογραφία του Photo Editor" r:id="rId4" imgW="1209524" imgH="685714" progId="">
                <p:embed/>
              </p:oleObj>
            </a:graphicData>
          </a:graphic>
        </p:graphicFrame>
        <p:sp>
          <p:nvSpPr>
            <p:cNvPr id="5127" name="Text Box 7"/>
            <p:cNvSpPr txBox="1">
              <a:spLocks noChangeArrowheads="1"/>
            </p:cNvSpPr>
            <p:nvPr/>
          </p:nvSpPr>
          <p:spPr bwMode="auto">
            <a:xfrm>
              <a:off x="3120" y="2112"/>
              <a:ext cx="240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l-GR" sz="2400" b="1" dirty="0"/>
                <a:t>ηλεκτρική ενέργεια</a:t>
              </a:r>
            </a:p>
          </p:txBody>
        </p:sp>
      </p:grp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2928926" y="3929066"/>
            <a:ext cx="3810000" cy="2443163"/>
            <a:chOff x="2064" y="2544"/>
            <a:chExt cx="2400" cy="1539"/>
          </a:xfrm>
        </p:grpSpPr>
        <p:graphicFrame>
          <p:nvGraphicFramePr>
            <p:cNvPr id="5125" name="Object 5"/>
            <p:cNvGraphicFramePr>
              <a:graphicFrameLocks noChangeAspect="1"/>
            </p:cNvGraphicFramePr>
            <p:nvPr/>
          </p:nvGraphicFramePr>
          <p:xfrm>
            <a:off x="2112" y="2544"/>
            <a:ext cx="2064" cy="1248"/>
          </p:xfrm>
          <a:graphic>
            <a:graphicData uri="http://schemas.openxmlformats.org/presentationml/2006/ole">
              <p:oleObj spid="_x0000_s3074" name="Φωτογραφία του Photo Editor" r:id="rId5" imgW="724001" imgH="971686" progId="">
                <p:embed/>
              </p:oleObj>
            </a:graphicData>
          </a:graphic>
        </p:graphicFrame>
        <p:sp>
          <p:nvSpPr>
            <p:cNvPr id="5128" name="Text Box 8"/>
            <p:cNvSpPr txBox="1">
              <a:spLocks noChangeArrowheads="1"/>
            </p:cNvSpPr>
            <p:nvPr/>
          </p:nvSpPr>
          <p:spPr bwMode="auto">
            <a:xfrm>
              <a:off x="2064" y="3792"/>
              <a:ext cx="240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l-GR" sz="2400" b="1" dirty="0"/>
                <a:t>πυρηνική ενέργεια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Άποψη">
  <a:themeElements>
    <a:clrScheme name="Άποψη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Άποψη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Άποψη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100</TotalTime>
  <Words>139</Words>
  <Application>Microsoft Office PowerPoint</Application>
  <PresentationFormat>Προβολή στην οθόνη (4:3)</PresentationFormat>
  <Paragraphs>55</Paragraphs>
  <Slides>27</Slides>
  <Notes>1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29" baseType="lpstr">
      <vt:lpstr>Άποψη</vt:lpstr>
      <vt:lpstr>Φωτογραφία του Photo Editor</vt:lpstr>
      <vt:lpstr>Ε ν έ ρ γ ε ι α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ΜΟΡΦΕΣ  ΕΝΕΡΓΕΙΑΣ</vt:lpstr>
      <vt:lpstr>ΚΙ ΑΛΛΕΣ ΜΟΡΦΕΣ  ΕΝΕΡΓΕΙΑΣ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Angela Rakovali</dc:creator>
  <cp:lastModifiedBy>A</cp:lastModifiedBy>
  <cp:revision>21</cp:revision>
  <dcterms:created xsi:type="dcterms:W3CDTF">2020-07-18T13:38:23Z</dcterms:created>
  <dcterms:modified xsi:type="dcterms:W3CDTF">2020-07-18T18:01:11Z</dcterms:modified>
</cp:coreProperties>
</file>